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7" r:id="rId2"/>
    <p:sldId id="269" r:id="rId3"/>
    <p:sldId id="281" r:id="rId4"/>
    <p:sldId id="282" r:id="rId5"/>
    <p:sldId id="283" r:id="rId6"/>
    <p:sldId id="277" r:id="rId7"/>
    <p:sldId id="284" r:id="rId8"/>
    <p:sldId id="279" r:id="rId9"/>
    <p:sldId id="285" r:id="rId10"/>
    <p:sldId id="264" r:id="rId11"/>
    <p:sldId id="274" r:id="rId12"/>
    <p:sldId id="278" r:id="rId13"/>
    <p:sldId id="28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06" autoAdjust="0"/>
    <p:restoredTop sz="94660"/>
  </p:normalViewPr>
  <p:slideViewPr>
    <p:cSldViewPr>
      <p:cViewPr varScale="1">
        <p:scale>
          <a:sx n="103" d="100"/>
          <a:sy n="103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4B131-13CA-4266-A220-258E11C5E6D2}" type="datetimeFigureOut">
              <a:rPr lang="ru-RU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A52EEF1-3E51-4C58-81D6-5F567EE8C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7FC228-0138-43DB-AE23-FEB4FBB01422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7FC228-0138-43DB-AE23-FEB4FBB01422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B9CA80-020D-481C-AAD0-7C786B5E7A24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B9CA80-020D-481C-AAD0-7C786B5E7A24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8ED19B-2962-46A4-B4B0-C54CD913C11B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508902-1490-4EA1-BBC2-07DFD7A021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753846-163A-4211-BA4B-7AB73DF3D94E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DAFE5-C551-4F24-B843-A6463EB992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005A03-0F65-44E5-98C6-912E5D4CE75B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7EB091-885D-472D-9999-0277408BD0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4C0C52-F5CE-4998-B138-E918AA14A9CC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D2189-C35C-45DC-8356-B57E06355D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C4BE0D-C193-4434-87DF-3ACA11746411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640E6-3464-47B9-AAEA-44CAFEEFC3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CB000C-9AC9-4B91-B5B7-3E9682BD02E6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FDEF1-C755-42AB-AB9A-EBFEF358E2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1065DE-69C0-42C9-8CFA-9BB27F7FE9D8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7A01A-AB22-48DA-AF8A-67B4F0A71C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71BFD-0594-424C-B827-33D79754723A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313C9-D8B8-4E83-85BA-EE78A0FCB5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13B3B7-A6B6-4EB3-A2BD-A7D0E1DB74BE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37C68-7DC7-409E-A704-C5CF979F6B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8D31B3-328C-4D31-9F5A-F18F5D7B476C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23163-B643-4BBD-9A4C-2D0B2E80A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C651C6-8337-4657-9894-03EA6AD902E5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5F4B2A-9FE1-4D9F-8099-E176ADF401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7745CD1-60A9-415C-8B76-4F3B8AB6E3E0}" type="datetime1">
              <a:rPr lang="ru-RU" smtClean="0"/>
              <a:pPr>
                <a:defRPr/>
              </a:pPr>
              <a:t>10.03.2013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09134A9-7512-4358-97DC-54507F22C8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dz-zaebalo.ru/_ld/0/66056020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571612"/>
            <a:ext cx="7715274" cy="2357448"/>
          </a:xfrm>
          <a:prstGeom prst="ribbon2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bg2">
                    <a:lumMod val="90000"/>
                  </a:schemeClr>
                </a:solidFill>
              </a:rPr>
              <a:t>«</a:t>
            </a:r>
            <a:r>
              <a:rPr lang="tt-RU" sz="3600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Үткәргечләрне параллель тоташтыру</a:t>
            </a:r>
            <a:r>
              <a:rPr lang="ru-RU" sz="3600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.»</a:t>
            </a:r>
            <a:endParaRPr lang="ru-RU" sz="3600" dirty="0">
              <a:solidFill>
                <a:schemeClr val="bg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8" y="4643438"/>
            <a:ext cx="5214937" cy="1714500"/>
          </a:xfrm>
          <a:noFill/>
        </p:spPr>
        <p:txBody>
          <a:bodyPr rtlCol="0" anchor="ctr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t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Бөрбаш урта мәктәбенең физика укытучысы Мифтахов Фуат Раифович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D607E7-85A0-4A68-99B6-965D41A81422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428604"/>
            <a:ext cx="5422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Физика 8 класс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5" name="Picture 7" descr="http://dz-zaebalo.ru/_ld/0/6605602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1928826" cy="254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428736"/>
            <a:ext cx="8215370" cy="1357307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Электр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чылбыры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параллель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тоташтырылган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ике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каршылыктан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тора.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Билгесез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зурлыкларны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табып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таблицаны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тутырыгыз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>
              <a:defRPr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2" y="3357562"/>
          <a:ext cx="8072496" cy="2752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944"/>
                <a:gridCol w="896944"/>
                <a:gridCol w="896944"/>
                <a:gridCol w="896944"/>
                <a:gridCol w="896944"/>
                <a:gridCol w="896944"/>
                <a:gridCol w="896944"/>
                <a:gridCol w="896944"/>
                <a:gridCol w="896944"/>
              </a:tblGrid>
              <a:tr h="649547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en-US" b="0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85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85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24В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5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63" y="1357313"/>
          <a:ext cx="8501121" cy="2714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  <a:gridCol w="944569"/>
              </a:tblGrid>
              <a:tr h="678661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en-US" b="0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en-US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66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0,33А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1В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1В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0,83А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1В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5/6Ом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66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3Ом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6А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8А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24В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24В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14А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24В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7/12Ом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6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2Ом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5Ом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5А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10В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7А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10В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2"/>
                          </a:solidFill>
                        </a:rPr>
                        <a:t>0,7Ом</a:t>
                      </a:r>
                      <a:endParaRPr lang="ru-RU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F2788-4EB4-4764-A11A-1F91FAFA8F54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2071687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Параллель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тоташтыруның өстенлекләре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subTitle" idx="1"/>
          </p:nvPr>
        </p:nvSpPr>
        <p:spPr>
          <a:xfrm>
            <a:off x="428596" y="2357438"/>
            <a:ext cx="8429684" cy="3857625"/>
          </a:xfrm>
        </p:spPr>
        <p:txBody>
          <a:bodyPr/>
          <a:lstStyle/>
          <a:p>
            <a:pPr marL="457200" indent="-457200" algn="l">
              <a:buFont typeface="Arial" charset="0"/>
              <a:buChar char="•"/>
            </a:pPr>
            <a:r>
              <a:rPr lang="tt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Барлык приборлар бер үк көчәнеш астында эшли</a:t>
            </a:r>
          </a:p>
          <a:p>
            <a:pPr marL="457200" indent="-457200" algn="l">
              <a:buFont typeface="Arial" charset="0"/>
              <a:buChar char="•"/>
            </a:pPr>
            <a:r>
              <a:rPr lang="tt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 кулланучыны чылбырдан өзгән очракта да, калганнары эшләвен дәвам итә </a:t>
            </a:r>
          </a:p>
          <a:p>
            <a:pPr marL="457200" indent="-457200" algn="l">
              <a:buFont typeface="Arial" charset="0"/>
              <a:buChar char="•"/>
            </a:pPr>
            <a:r>
              <a:rPr lang="tt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Чылбырга каршылыкларны параллель тоташтырган саен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t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тулы каршылык кими бара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94374-8A25-4161-9E87-14A09DECB30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736"/>
            <a:ext cx="7772400" cy="142876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Бирелгән таблицадагы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сорауларга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җавап бирегез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94374-8A25-4161-9E87-14A09DECB30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3786190"/>
          <a:ext cx="7643868" cy="1794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0967"/>
                <a:gridCol w="1910967"/>
                <a:gridCol w="1910967"/>
                <a:gridCol w="1910967"/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Нәрсә белә идем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Нәрсә белдем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Нәрсә белән килешмим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Нәрсә аңлашылмады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57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47950-D9ED-4690-A299-0347ABD4C67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285860"/>
            <a:ext cx="707236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Нәрсәнедер өйрәнүнең иң яхшы ысулы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үзең ачу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</a:t>
            </a:r>
          </a:p>
          <a:p>
            <a:pPr algn="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Джордж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Пойя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47950-D9ED-4690-A299-0347ABD4C67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57166"/>
            <a:ext cx="70723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Иск</a:t>
            </a:r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 төшерик: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500174"/>
            <a:ext cx="6786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1) Рәсемдә күрсәтелгәнчә тоташтыру ничек атала:</a:t>
            </a:r>
            <a:endParaRPr lang="ru-RU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785786" y="2000240"/>
            <a:ext cx="5572164" cy="583646"/>
            <a:chOff x="785786" y="2000240"/>
            <a:chExt cx="5572164" cy="58364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785918" y="2214554"/>
              <a:ext cx="157163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57620" y="2214554"/>
              <a:ext cx="157163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>
              <a:endCxn id="6" idx="1"/>
            </p:cNvCxnSpPr>
            <p:nvPr/>
          </p:nvCxnSpPr>
          <p:spPr>
            <a:xfrm>
              <a:off x="928662" y="2357430"/>
              <a:ext cx="857256" cy="0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endCxn id="7" idx="1"/>
            </p:cNvCxnSpPr>
            <p:nvPr/>
          </p:nvCxnSpPr>
          <p:spPr>
            <a:xfrm flipV="1">
              <a:off x="3357554" y="2393149"/>
              <a:ext cx="50006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5429256" y="2428868"/>
              <a:ext cx="857256" cy="1588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85786" y="200024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t-RU" dirty="0" smtClean="0"/>
                <a:t>+</a:t>
              </a:r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072198" y="207167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t-RU" dirty="0" smtClean="0"/>
                <a:t>-</a:t>
              </a:r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14546" y="2214554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1</a:t>
              </a:r>
              <a:endParaRPr lang="ru-RU" baseline="-25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6248" y="2214554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2</a:t>
              </a:r>
              <a:endParaRPr lang="ru-RU" baseline="-250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000100" y="2857496"/>
            <a:ext cx="63579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2) </a:t>
            </a:r>
            <a:r>
              <a:rPr lang="tt-RU" dirty="0" smtClean="0"/>
              <a:t>Рәсемдәге тоташтыру өчен дөрес булырлык итеп формулаларны язып бетерегез:</a:t>
            </a:r>
          </a:p>
          <a:p>
            <a:r>
              <a:rPr lang="en-US" dirty="0" smtClean="0"/>
              <a:t>I       I</a:t>
            </a:r>
            <a:r>
              <a:rPr lang="en-US" baseline="-25000" dirty="0" smtClean="0"/>
              <a:t>1</a:t>
            </a:r>
            <a:r>
              <a:rPr lang="en-US" dirty="0" smtClean="0"/>
              <a:t>      I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r>
              <a:rPr lang="en-US" dirty="0" smtClean="0"/>
              <a:t>R     R</a:t>
            </a:r>
            <a:r>
              <a:rPr lang="en-US" baseline="-25000" dirty="0" smtClean="0"/>
              <a:t>1</a:t>
            </a:r>
            <a:r>
              <a:rPr lang="en-US" dirty="0" smtClean="0"/>
              <a:t>     R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r>
              <a:rPr lang="en-US" dirty="0" smtClean="0"/>
              <a:t>U      U</a:t>
            </a:r>
            <a:r>
              <a:rPr lang="en-US" baseline="-25000" dirty="0" smtClean="0"/>
              <a:t>1</a:t>
            </a:r>
            <a:r>
              <a:rPr lang="en-US" dirty="0" smtClean="0"/>
              <a:t>   U</a:t>
            </a:r>
            <a:r>
              <a:rPr lang="en-US" baseline="-25000" dirty="0" smtClean="0"/>
              <a:t>2</a:t>
            </a:r>
            <a:endParaRPr lang="ru-RU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928662" y="5072074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3) </a:t>
            </a:r>
            <a:r>
              <a:rPr lang="tt-RU" dirty="0" smtClean="0"/>
              <a:t>Бер – бер артлы тоташтыруның нинди үзлекләре бар?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47950-D9ED-4690-A299-0347ABD4C67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57166"/>
            <a:ext cx="70723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Сораулар</a:t>
            </a:r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500174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1) Рәсемдә күрсәтелгәнчә тоташтыруның нинди үзенчәлекләре бар?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857224" y="4071942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2</a:t>
            </a:r>
            <a:r>
              <a:rPr lang="en-US" dirty="0" smtClean="0"/>
              <a:t>) </a:t>
            </a:r>
            <a:r>
              <a:rPr lang="tt-RU" dirty="0" smtClean="0"/>
              <a:t>Каршылыкларның һәрберсендәге һәм гомуми чылбырдагы көчәнешне үлчәү өчен вольтметрны ничек тоташтырырга?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1428728" y="2285992"/>
            <a:ext cx="3929090" cy="1155150"/>
            <a:chOff x="1428728" y="2285992"/>
            <a:chExt cx="3929090" cy="115515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571736" y="2285992"/>
              <a:ext cx="157163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571736" y="3071810"/>
              <a:ext cx="157163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>
              <a:endCxn id="6" idx="1"/>
            </p:cNvCxnSpPr>
            <p:nvPr/>
          </p:nvCxnSpPr>
          <p:spPr>
            <a:xfrm>
              <a:off x="2071670" y="2428868"/>
              <a:ext cx="500066" cy="0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endCxn id="7" idx="1"/>
            </p:cNvCxnSpPr>
            <p:nvPr/>
          </p:nvCxnSpPr>
          <p:spPr>
            <a:xfrm flipV="1">
              <a:off x="2071670" y="3250405"/>
              <a:ext cx="50006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428728" y="235743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t-RU" dirty="0" smtClean="0"/>
                <a:t>+</a:t>
              </a:r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72066" y="242886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t-RU" dirty="0" smtClean="0"/>
                <a:t>-</a:t>
              </a:r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71802" y="2285992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1</a:t>
              </a:r>
              <a:endParaRPr lang="ru-RU" baseline="-25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14678" y="3071810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2</a:t>
              </a:r>
              <a:endParaRPr lang="ru-RU" baseline="-25000" dirty="0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4143372" y="3286124"/>
              <a:ext cx="50006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143372" y="2428868"/>
              <a:ext cx="500066" cy="0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4214810" y="2857496"/>
              <a:ext cx="857256" cy="1588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643836" y="2856702"/>
              <a:ext cx="857256" cy="1588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1571604" y="2786058"/>
              <a:ext cx="500066" cy="0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4643438" y="2857496"/>
              <a:ext cx="500066" cy="0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1785918" y="250030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72000" y="250030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В</a:t>
              </a:r>
              <a:endParaRPr lang="ru-RU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285852" y="1928802"/>
            <a:ext cx="2500330" cy="1940968"/>
            <a:chOff x="1285852" y="1928802"/>
            <a:chExt cx="2500330" cy="1940968"/>
          </a:xfrm>
        </p:grpSpPr>
        <p:cxnSp>
          <p:nvCxnSpPr>
            <p:cNvPr id="28" name="Прямая со стрелкой 27"/>
            <p:cNvCxnSpPr/>
            <p:nvPr/>
          </p:nvCxnSpPr>
          <p:spPr>
            <a:xfrm>
              <a:off x="1285852" y="3000372"/>
              <a:ext cx="642942" cy="1588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>
              <a:off x="3428992" y="2143116"/>
              <a:ext cx="357190" cy="1588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>
              <a:off x="3286116" y="3643314"/>
              <a:ext cx="357190" cy="1588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500166" y="3071810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928926" y="350043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1</a:t>
              </a:r>
              <a:endParaRPr lang="ru-RU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143240" y="192880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2</a:t>
              </a:r>
              <a:endParaRPr lang="ru-RU" baseline="-2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57224" y="4929198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3) Чылбырдагы тулы токның һәм каршылыклардагы токларның юнәлешләрен схемада күрсәтегез 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6000760" y="1928802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r>
              <a:rPr lang="ru-RU" sz="3200" dirty="0" smtClean="0">
                <a:solidFill>
                  <a:srgbClr val="FF0000"/>
                </a:solidFill>
              </a:rPr>
              <a:t>=</a:t>
            </a:r>
            <a:r>
              <a:rPr lang="en-US" sz="3200" dirty="0" smtClean="0">
                <a:solidFill>
                  <a:srgbClr val="FF0000"/>
                </a:solidFill>
              </a:rPr>
              <a:t>U</a:t>
            </a:r>
            <a:r>
              <a:rPr lang="ru-RU" sz="3200" baseline="-25000" dirty="0" smtClean="0">
                <a:solidFill>
                  <a:srgbClr val="FF0000"/>
                </a:solidFill>
              </a:rPr>
              <a:t>1</a:t>
            </a:r>
            <a:r>
              <a:rPr lang="ru-RU" sz="3200" dirty="0" smtClean="0">
                <a:solidFill>
                  <a:srgbClr val="FF0000"/>
                </a:solidFill>
              </a:rPr>
              <a:t>=</a:t>
            </a:r>
            <a:r>
              <a:rPr lang="en-US" sz="3200" dirty="0" smtClean="0">
                <a:solidFill>
                  <a:srgbClr val="FF0000"/>
                </a:solidFill>
              </a:rPr>
              <a:t>U</a:t>
            </a:r>
            <a:r>
              <a:rPr lang="ru-RU" sz="3200" baseline="-25000" dirty="0" smtClean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43636" y="264318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dirty="0" smtClean="0">
                <a:solidFill>
                  <a:srgbClr val="FF0000"/>
                </a:solidFill>
              </a:rPr>
              <a:t>I = I</a:t>
            </a:r>
            <a:r>
              <a:rPr lang="tt-RU" sz="3200" baseline="-25000" dirty="0" smtClean="0">
                <a:solidFill>
                  <a:srgbClr val="FF0000"/>
                </a:solidFill>
              </a:rPr>
              <a:t>1</a:t>
            </a:r>
            <a:r>
              <a:rPr lang="tt-RU" sz="3200" dirty="0" smtClean="0">
                <a:solidFill>
                  <a:srgbClr val="FF0000"/>
                </a:solidFill>
              </a:rPr>
              <a:t> + I</a:t>
            </a:r>
            <a:r>
              <a:rPr lang="tt-RU" sz="3200" baseline="-25000" dirty="0" smtClean="0">
                <a:solidFill>
                  <a:srgbClr val="FF0000"/>
                </a:solidFill>
              </a:rPr>
              <a:t>2</a:t>
            </a:r>
            <a:r>
              <a:rPr lang="tt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3" grpId="1"/>
      <p:bldP spid="41" grpId="0"/>
      <p:bldP spid="41" grpId="1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47950-D9ED-4690-A299-0347ABD4C67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57166"/>
            <a:ext cx="70723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Сораулар</a:t>
            </a:r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500174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1) Рәсемдә күрсәтелгәнчә тоташтыруның нинди үзенчәлекләре бар?</a:t>
            </a:r>
            <a:endParaRPr lang="ru-RU" dirty="0"/>
          </a:p>
        </p:txBody>
      </p:sp>
      <p:grpSp>
        <p:nvGrpSpPr>
          <p:cNvPr id="2" name="Группа 23"/>
          <p:cNvGrpSpPr/>
          <p:nvPr/>
        </p:nvGrpSpPr>
        <p:grpSpPr>
          <a:xfrm>
            <a:off x="1428728" y="2285992"/>
            <a:ext cx="3929090" cy="1155150"/>
            <a:chOff x="1428728" y="2285992"/>
            <a:chExt cx="3929090" cy="115515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571736" y="2285992"/>
              <a:ext cx="157163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571736" y="3071810"/>
              <a:ext cx="157163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>
              <a:endCxn id="6" idx="1"/>
            </p:cNvCxnSpPr>
            <p:nvPr/>
          </p:nvCxnSpPr>
          <p:spPr>
            <a:xfrm>
              <a:off x="2071670" y="2428868"/>
              <a:ext cx="500066" cy="0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endCxn id="7" idx="1"/>
            </p:cNvCxnSpPr>
            <p:nvPr/>
          </p:nvCxnSpPr>
          <p:spPr>
            <a:xfrm flipV="1">
              <a:off x="2071670" y="3250405"/>
              <a:ext cx="50006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428728" y="2357430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t-RU" dirty="0" smtClean="0"/>
                <a:t>+</a:t>
              </a:r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72066" y="242886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t-RU" dirty="0" smtClean="0"/>
                <a:t>-</a:t>
              </a:r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71802" y="2285992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1</a:t>
              </a:r>
              <a:endParaRPr lang="ru-RU" baseline="-25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14678" y="3071810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</a:t>
              </a:r>
              <a:r>
                <a:rPr lang="en-US" baseline="-25000" dirty="0" smtClean="0"/>
                <a:t>2</a:t>
              </a:r>
              <a:endParaRPr lang="ru-RU" baseline="-25000" dirty="0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4143372" y="3286124"/>
              <a:ext cx="50006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143372" y="2428868"/>
              <a:ext cx="500066" cy="0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4214810" y="2857496"/>
              <a:ext cx="857256" cy="1588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643836" y="2856702"/>
              <a:ext cx="857256" cy="1588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1571604" y="2786058"/>
              <a:ext cx="500066" cy="0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4643438" y="2857496"/>
              <a:ext cx="500066" cy="0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1785918" y="250030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72000" y="2500306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В</a:t>
              </a:r>
              <a:endParaRPr lang="ru-RU" dirty="0"/>
            </a:p>
          </p:txBody>
        </p:sp>
      </p:grpSp>
      <p:grpSp>
        <p:nvGrpSpPr>
          <p:cNvPr id="8" name="Группа 41"/>
          <p:cNvGrpSpPr/>
          <p:nvPr/>
        </p:nvGrpSpPr>
        <p:grpSpPr>
          <a:xfrm>
            <a:off x="1285852" y="1928802"/>
            <a:ext cx="2500330" cy="1940968"/>
            <a:chOff x="1285852" y="1928802"/>
            <a:chExt cx="2500330" cy="1940968"/>
          </a:xfrm>
        </p:grpSpPr>
        <p:cxnSp>
          <p:nvCxnSpPr>
            <p:cNvPr id="28" name="Прямая со стрелкой 27"/>
            <p:cNvCxnSpPr/>
            <p:nvPr/>
          </p:nvCxnSpPr>
          <p:spPr>
            <a:xfrm>
              <a:off x="1285852" y="3000372"/>
              <a:ext cx="642942" cy="1588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>
              <a:off x="3428992" y="2143116"/>
              <a:ext cx="357190" cy="1588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>
              <a:off x="3286116" y="3643314"/>
              <a:ext cx="357190" cy="1588"/>
            </a:xfrm>
            <a:prstGeom prst="straightConnector1">
              <a:avLst/>
            </a:prstGeom>
            <a:ln w="28575">
              <a:solidFill>
                <a:srgbClr val="FF006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500166" y="3071810"/>
              <a:ext cx="214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928926" y="350043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1</a:t>
              </a:r>
              <a:endParaRPr lang="ru-RU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143240" y="192880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I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2</a:t>
              </a:r>
              <a:endParaRPr lang="ru-RU" baseline="-25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6000760" y="1928802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r>
              <a:rPr lang="ru-RU" sz="3200" dirty="0" smtClean="0">
                <a:solidFill>
                  <a:srgbClr val="FF0000"/>
                </a:solidFill>
              </a:rPr>
              <a:t>=</a:t>
            </a:r>
            <a:r>
              <a:rPr lang="en-US" sz="3200" dirty="0" smtClean="0">
                <a:solidFill>
                  <a:srgbClr val="FF0000"/>
                </a:solidFill>
              </a:rPr>
              <a:t>U</a:t>
            </a:r>
            <a:r>
              <a:rPr lang="ru-RU" sz="3200" baseline="-25000" dirty="0" smtClean="0">
                <a:solidFill>
                  <a:srgbClr val="FF0000"/>
                </a:solidFill>
              </a:rPr>
              <a:t>1</a:t>
            </a:r>
            <a:r>
              <a:rPr lang="ru-RU" sz="3200" dirty="0" smtClean="0">
                <a:solidFill>
                  <a:srgbClr val="FF0000"/>
                </a:solidFill>
              </a:rPr>
              <a:t>=</a:t>
            </a:r>
            <a:r>
              <a:rPr lang="en-US" sz="3200" dirty="0" smtClean="0">
                <a:solidFill>
                  <a:srgbClr val="FF0000"/>
                </a:solidFill>
              </a:rPr>
              <a:t>U</a:t>
            </a:r>
            <a:r>
              <a:rPr lang="ru-RU" sz="3200" baseline="-25000" dirty="0" smtClean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43636" y="264318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dirty="0" smtClean="0">
                <a:solidFill>
                  <a:srgbClr val="FF0000"/>
                </a:solidFill>
              </a:rPr>
              <a:t>I = I</a:t>
            </a:r>
            <a:r>
              <a:rPr lang="tt-RU" sz="3200" baseline="-25000" dirty="0" smtClean="0">
                <a:solidFill>
                  <a:srgbClr val="FF0000"/>
                </a:solidFill>
              </a:rPr>
              <a:t>1</a:t>
            </a:r>
            <a:r>
              <a:rPr lang="tt-RU" sz="3200" dirty="0" smtClean="0">
                <a:solidFill>
                  <a:srgbClr val="FF0000"/>
                </a:solidFill>
              </a:rPr>
              <a:t> + I</a:t>
            </a:r>
            <a:r>
              <a:rPr lang="tt-RU" sz="3200" baseline="-25000" dirty="0" smtClean="0">
                <a:solidFill>
                  <a:srgbClr val="FF0000"/>
                </a:solidFill>
              </a:rPr>
              <a:t>2</a:t>
            </a:r>
            <a:r>
              <a:rPr lang="tt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57224" y="385762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4) </a:t>
            </a:r>
            <a:r>
              <a:rPr lang="tt-RU" dirty="0" smtClean="0"/>
              <a:t>Параллель тоташтырганда гомуми каршылык турында нәрсә әйтергә мөмкин?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14348" y="4643446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Ом законы буенча:</a:t>
            </a:r>
            <a:endParaRPr lang="en-US" dirty="0" smtClean="0"/>
          </a:p>
          <a:p>
            <a:endParaRPr lang="ru-RU" dirty="0"/>
          </a:p>
        </p:txBody>
      </p:sp>
      <p:graphicFrame>
        <p:nvGraphicFramePr>
          <p:cNvPr id="36" name="Объект 35"/>
          <p:cNvGraphicFramePr>
            <a:graphicFrameLocks noChangeAspect="1"/>
          </p:cNvGraphicFramePr>
          <p:nvPr/>
        </p:nvGraphicFramePr>
        <p:xfrm>
          <a:off x="642910" y="4929198"/>
          <a:ext cx="1071570" cy="659928"/>
        </p:xfrm>
        <a:graphic>
          <a:graphicData uri="http://schemas.openxmlformats.org/presentationml/2006/ole">
            <p:oleObj spid="_x0000_s1026" name="Формула" r:id="rId3" imgW="393480" imgH="393480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81038" y="5611813"/>
          <a:ext cx="1138237" cy="723900"/>
        </p:xfrm>
        <a:graphic>
          <a:graphicData uri="http://schemas.openxmlformats.org/presentationml/2006/ole">
            <p:oleObj spid="_x0000_s1027" name="Формула" r:id="rId4" imgW="482400" imgH="4316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812925" y="5214938"/>
          <a:ext cx="1228725" cy="723900"/>
        </p:xfrm>
        <a:graphic>
          <a:graphicData uri="http://schemas.openxmlformats.org/presentationml/2006/ole">
            <p:oleObj spid="_x0000_s1028" name="Формула" r:id="rId5" imgW="520560" imgH="431640" progId="Equation.3">
              <p:embed/>
            </p:oleObj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5000628" y="4214818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dirty="0" smtClean="0">
                <a:solidFill>
                  <a:srgbClr val="FF0000"/>
                </a:solidFill>
              </a:rPr>
              <a:t>I = I</a:t>
            </a:r>
            <a:r>
              <a:rPr lang="tt-RU" sz="3200" baseline="-25000" dirty="0" smtClean="0">
                <a:solidFill>
                  <a:srgbClr val="FF0000"/>
                </a:solidFill>
              </a:rPr>
              <a:t>1</a:t>
            </a:r>
            <a:r>
              <a:rPr lang="tt-RU" sz="3200" dirty="0" smtClean="0">
                <a:solidFill>
                  <a:srgbClr val="FF0000"/>
                </a:solidFill>
              </a:rPr>
              <a:t> + I</a:t>
            </a:r>
            <a:r>
              <a:rPr lang="tt-RU" sz="3200" baseline="-25000" dirty="0" smtClean="0">
                <a:solidFill>
                  <a:srgbClr val="FF0000"/>
                </a:solidFill>
              </a:rPr>
              <a:t>2</a:t>
            </a:r>
            <a:r>
              <a:rPr lang="tt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31" name="Формула" r:id="rId6" imgW="114120" imgH="215640" progId="Equation.3">
              <p:embed/>
            </p:oleObj>
          </a:graphicData>
        </a:graphic>
      </p:graphicFrame>
      <p:graphicFrame>
        <p:nvGraphicFramePr>
          <p:cNvPr id="46" name="Объект 45"/>
          <p:cNvGraphicFramePr>
            <a:graphicFrameLocks noChangeAspect="1"/>
          </p:cNvGraphicFramePr>
          <p:nvPr/>
        </p:nvGraphicFramePr>
        <p:xfrm>
          <a:off x="5000628" y="4857759"/>
          <a:ext cx="1857388" cy="797547"/>
        </p:xfrm>
        <a:graphic>
          <a:graphicData uri="http://schemas.openxmlformats.org/presentationml/2006/ole">
            <p:oleObj spid="_x0000_s1032" name="Формула" r:id="rId7" imgW="850680" imgH="43164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5113338" y="5715000"/>
          <a:ext cx="1774825" cy="796925"/>
        </p:xfrm>
        <a:graphic>
          <a:graphicData uri="http://schemas.openxmlformats.org/presentationml/2006/ole">
            <p:oleObj spid="_x0000_s1033" name="Формула" r:id="rId8" imgW="81252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36" dur="10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7" dur="10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10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autoRev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10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2" dur="10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10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0" autoRev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3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3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3" grpId="0"/>
      <p:bldP spid="43" grpId="1"/>
      <p:bldP spid="44" grpId="0"/>
      <p:bldP spid="44" grpId="1"/>
      <p:bldP spid="45" grpId="0"/>
      <p:bldP spid="35" grpId="0"/>
      <p:bldP spid="38" grpId="0"/>
      <p:bldP spid="3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Күрсәтелгән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ток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зурлыкларын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үлчәү өчен чылбырга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амперметрлар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тоташтырыгыз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/>
              <a:t>I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 ;  I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 ;  I</a:t>
            </a:r>
            <a:r>
              <a:rPr lang="ru-RU" sz="3600" baseline="-25000" dirty="0" err="1" smtClean="0"/>
              <a:t>тулы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357686" y="6286520"/>
            <a:ext cx="457200" cy="441325"/>
          </a:xfrm>
        </p:spPr>
        <p:txBody>
          <a:bodyPr/>
          <a:lstStyle/>
          <a:p>
            <a:pPr>
              <a:defRPr/>
            </a:pPr>
            <a:fld id="{F87E468A-6EB7-4A73-91DE-2DB64846C865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3125" y="3000375"/>
            <a:ext cx="1071563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4429125"/>
            <a:ext cx="1071563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5" idx="3"/>
          </p:cNvCxnSpPr>
          <p:nvPr/>
        </p:nvCxnSpPr>
        <p:spPr>
          <a:xfrm flipV="1">
            <a:off x="3214688" y="3143250"/>
            <a:ext cx="1571625" cy="34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214688" y="4500563"/>
            <a:ext cx="1571625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1"/>
          </p:cNvCxnSpPr>
          <p:nvPr/>
        </p:nvCxnSpPr>
        <p:spPr>
          <a:xfrm rot="10800000">
            <a:off x="1357313" y="3143250"/>
            <a:ext cx="785812" cy="34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357313" y="4572000"/>
            <a:ext cx="785812" cy="36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643732" y="3856831"/>
            <a:ext cx="1428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072732" y="3785394"/>
            <a:ext cx="1428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749300" y="2535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750888" y="2535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4072732" y="2570956"/>
            <a:ext cx="1428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57313" y="1928813"/>
            <a:ext cx="1357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3071813" y="1857375"/>
            <a:ext cx="17145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571750" y="1928813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356644" y="1928019"/>
            <a:ext cx="10001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0800000">
            <a:off x="2857500" y="1928813"/>
            <a:ext cx="2143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люс 36"/>
          <p:cNvSpPr/>
          <p:nvPr/>
        </p:nvSpPr>
        <p:spPr>
          <a:xfrm>
            <a:off x="3000375" y="1643063"/>
            <a:ext cx="285750" cy="2143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Минус 37"/>
          <p:cNvSpPr/>
          <p:nvPr/>
        </p:nvSpPr>
        <p:spPr>
          <a:xfrm>
            <a:off x="2357438" y="1714500"/>
            <a:ext cx="214312" cy="460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928694"/>
          </a:xfrm>
        </p:spPr>
        <p:txBody>
          <a:bodyPr/>
          <a:lstStyle/>
          <a:p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Дөреслеген тикшерик</a:t>
            </a:r>
            <a:endParaRPr lang="ru-RU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E468A-6EB7-4A73-91DE-2DB64846C86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3125" y="3000375"/>
            <a:ext cx="1071563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endParaRPr lang="ru-RU" baseline="-25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25" y="4429125"/>
            <a:ext cx="1071563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smtClean="0"/>
          </a:p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endParaRPr lang="ru-RU" baseline="-25000" dirty="0" smtClean="0"/>
          </a:p>
          <a:p>
            <a:pPr algn="ctr">
              <a:defRPr/>
            </a:pPr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5" idx="3"/>
          </p:cNvCxnSpPr>
          <p:nvPr/>
        </p:nvCxnSpPr>
        <p:spPr>
          <a:xfrm flipV="1">
            <a:off x="3214688" y="3143250"/>
            <a:ext cx="1571625" cy="34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214688" y="4500563"/>
            <a:ext cx="1571625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1"/>
          </p:cNvCxnSpPr>
          <p:nvPr/>
        </p:nvCxnSpPr>
        <p:spPr>
          <a:xfrm rot="10800000">
            <a:off x="1357313" y="3143250"/>
            <a:ext cx="785812" cy="34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357313" y="4572000"/>
            <a:ext cx="785812" cy="36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643732" y="3856831"/>
            <a:ext cx="1428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072732" y="3785394"/>
            <a:ext cx="1428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749300" y="2535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750888" y="2535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4072732" y="2570956"/>
            <a:ext cx="1428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57313" y="1928813"/>
            <a:ext cx="1357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3071813" y="1857375"/>
            <a:ext cx="17145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571750" y="1928813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356644" y="1928019"/>
            <a:ext cx="10001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0800000">
            <a:off x="2857500" y="1928813"/>
            <a:ext cx="2143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люс 36"/>
          <p:cNvSpPr/>
          <p:nvPr/>
        </p:nvSpPr>
        <p:spPr>
          <a:xfrm>
            <a:off x="3000375" y="1643063"/>
            <a:ext cx="285750" cy="2143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Минус 37"/>
          <p:cNvSpPr/>
          <p:nvPr/>
        </p:nvSpPr>
        <p:spPr>
          <a:xfrm>
            <a:off x="2357438" y="1714500"/>
            <a:ext cx="214312" cy="460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714744" y="2857496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А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3714744" y="4286256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А</a:t>
            </a:r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4500562" y="2143116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14313" y="357188"/>
            <a:ext cx="8229600" cy="1928804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Күрсәтелгән көчәнешләрне үлчәү өчен чылбырга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вольтметрлар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тоташтырыгыз</a:t>
            </a:r>
            <a:r>
              <a:rPr lang="ru-RU" sz="3600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U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 ;  U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 ;  U</a:t>
            </a:r>
            <a:r>
              <a:rPr lang="ru-RU" sz="3600" baseline="-25000" dirty="0" err="1" smtClean="0"/>
              <a:t>тулы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077FE-C908-4EC8-8A0C-4370210E99E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1108075" y="3321050"/>
            <a:ext cx="1214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4429919" y="3428206"/>
            <a:ext cx="14287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714500" y="2714625"/>
            <a:ext cx="1357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929731" y="2713832"/>
            <a:ext cx="2841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715419" y="2642394"/>
            <a:ext cx="10001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люс 36"/>
          <p:cNvSpPr/>
          <p:nvPr/>
        </p:nvSpPr>
        <p:spPr>
          <a:xfrm>
            <a:off x="3357563" y="2357438"/>
            <a:ext cx="285750" cy="2143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Минус 37"/>
          <p:cNvSpPr/>
          <p:nvPr/>
        </p:nvSpPr>
        <p:spPr>
          <a:xfrm>
            <a:off x="2714625" y="2571750"/>
            <a:ext cx="214313" cy="460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10800000">
            <a:off x="3214688" y="2714625"/>
            <a:ext cx="19288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714625" y="4929188"/>
            <a:ext cx="1071563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643188" y="3786188"/>
            <a:ext cx="1071562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endParaRPr lang="ru-RU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1714500" y="3929063"/>
            <a:ext cx="9286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4" idx="3"/>
          </p:cNvCxnSpPr>
          <p:nvPr/>
        </p:nvCxnSpPr>
        <p:spPr>
          <a:xfrm rot="10800000" flipV="1">
            <a:off x="3714750" y="3929063"/>
            <a:ext cx="1428750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4679950" y="4608513"/>
            <a:ext cx="9286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endCxn id="53" idx="3"/>
          </p:cNvCxnSpPr>
          <p:nvPr/>
        </p:nvCxnSpPr>
        <p:spPr>
          <a:xfrm rot="10800000" flipV="1">
            <a:off x="3786188" y="5072063"/>
            <a:ext cx="1357312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53" idx="1"/>
          </p:cNvCxnSpPr>
          <p:nvPr/>
        </p:nvCxnSpPr>
        <p:spPr>
          <a:xfrm rot="10800000">
            <a:off x="1714500" y="5072063"/>
            <a:ext cx="1000125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1142207" y="4501356"/>
            <a:ext cx="1143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14313" y="428604"/>
            <a:ext cx="8229600" cy="1000132"/>
          </a:xfrm>
        </p:spPr>
        <p:txBody>
          <a:bodyPr/>
          <a:lstStyle/>
          <a:p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Дөреслеген тикшерик</a:t>
            </a:r>
            <a:endParaRPr lang="ru-RU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077FE-C908-4EC8-8A0C-4370210E99E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1108075" y="3321050"/>
            <a:ext cx="1214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4429919" y="3428206"/>
            <a:ext cx="14287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714500" y="2714625"/>
            <a:ext cx="1357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929731" y="2713832"/>
            <a:ext cx="2841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715419" y="2642394"/>
            <a:ext cx="10001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люс 36"/>
          <p:cNvSpPr/>
          <p:nvPr/>
        </p:nvSpPr>
        <p:spPr>
          <a:xfrm>
            <a:off x="3357563" y="2357438"/>
            <a:ext cx="285750" cy="2143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Минус 37"/>
          <p:cNvSpPr/>
          <p:nvPr/>
        </p:nvSpPr>
        <p:spPr>
          <a:xfrm>
            <a:off x="2714625" y="2571750"/>
            <a:ext cx="214313" cy="460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10800000">
            <a:off x="3214688" y="2714625"/>
            <a:ext cx="19288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714625" y="4929188"/>
            <a:ext cx="1071563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643188" y="3786188"/>
            <a:ext cx="1071562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endParaRPr lang="ru-RU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1714500" y="3929063"/>
            <a:ext cx="9286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4" idx="3"/>
          </p:cNvCxnSpPr>
          <p:nvPr/>
        </p:nvCxnSpPr>
        <p:spPr>
          <a:xfrm rot="10800000" flipV="1">
            <a:off x="3714750" y="3929063"/>
            <a:ext cx="1428750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4679950" y="4608513"/>
            <a:ext cx="92868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endCxn id="53" idx="3"/>
          </p:cNvCxnSpPr>
          <p:nvPr/>
        </p:nvCxnSpPr>
        <p:spPr>
          <a:xfrm rot="10800000" flipV="1">
            <a:off x="3786188" y="5072063"/>
            <a:ext cx="1357312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53" idx="1"/>
          </p:cNvCxnSpPr>
          <p:nvPr/>
        </p:nvCxnSpPr>
        <p:spPr>
          <a:xfrm rot="10800000">
            <a:off x="1714500" y="5072063"/>
            <a:ext cx="1000125" cy="36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1142207" y="4501356"/>
            <a:ext cx="1143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428728" y="3929066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35753" y="4822041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4537075" y="4821247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5143504" y="3929066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428728" y="5715016"/>
            <a:ext cx="40005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3071802" y="5500702"/>
            <a:ext cx="571504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</TotalTime>
  <Words>349</Words>
  <Application>Microsoft Office PowerPoint</Application>
  <PresentationFormat>Экран (4:3)</PresentationFormat>
  <Paragraphs>146</Paragraphs>
  <Slides>13</Slides>
  <Notes>4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«Үткәргечләрне параллель тоташтыру.»</vt:lpstr>
      <vt:lpstr>Слайд 2</vt:lpstr>
      <vt:lpstr>Слайд 3</vt:lpstr>
      <vt:lpstr>Слайд 4</vt:lpstr>
      <vt:lpstr>Слайд 5</vt:lpstr>
      <vt:lpstr>Күрсәтелгән ток зурлыкларын үлчәү өчен чылбырга амперметрлар тоташтырыгыз    I1 ;  I2 ;  Iтулы </vt:lpstr>
      <vt:lpstr>Дөреслеген тикшерик</vt:lpstr>
      <vt:lpstr>Күрсәтелгән көчәнешләрне үлчәү өчен чылбырга вольтметрлар тоташтырыгыз  U1 ;  U2 ;  Uтулы </vt:lpstr>
      <vt:lpstr>Дөреслеген тикшерик</vt:lpstr>
      <vt:lpstr>Слайд 10</vt:lpstr>
      <vt:lpstr>Слайд 11</vt:lpstr>
      <vt:lpstr>Параллель тоташтыруның өстенлекләре:</vt:lpstr>
      <vt:lpstr>Бирелгән таблицадагы сорауларга җавап бирегез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User</cp:lastModifiedBy>
  <cp:revision>113</cp:revision>
  <dcterms:created xsi:type="dcterms:W3CDTF">2008-02-26T07:08:54Z</dcterms:created>
  <dcterms:modified xsi:type="dcterms:W3CDTF">2013-03-10T13:10:38Z</dcterms:modified>
</cp:coreProperties>
</file>